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3"/>
  </p:notesMasterIdLst>
  <p:sldIdLst>
    <p:sldId id="295" r:id="rId2"/>
    <p:sldId id="283" r:id="rId3"/>
    <p:sldId id="307" r:id="rId4"/>
    <p:sldId id="297" r:id="rId5"/>
    <p:sldId id="308" r:id="rId6"/>
    <p:sldId id="322" r:id="rId7"/>
    <p:sldId id="257" r:id="rId8"/>
    <p:sldId id="323" r:id="rId9"/>
    <p:sldId id="324" r:id="rId10"/>
    <p:sldId id="325" r:id="rId11"/>
    <p:sldId id="309" r:id="rId12"/>
    <p:sldId id="306" r:id="rId13"/>
    <p:sldId id="305" r:id="rId14"/>
    <p:sldId id="310" r:id="rId15"/>
    <p:sldId id="327" r:id="rId16"/>
    <p:sldId id="326" r:id="rId17"/>
    <p:sldId id="313" r:id="rId18"/>
    <p:sldId id="314" r:id="rId19"/>
    <p:sldId id="311" r:id="rId20"/>
    <p:sldId id="320" r:id="rId21"/>
    <p:sldId id="31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-Regular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DAB"/>
    <a:srgbClr val="104499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04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18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840960" y="4727179"/>
            <a:ext cx="1074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Group 3A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Probing with 4 personas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preferred subscription fee level USD 3-5 per month (per USD 10K invested).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- </a:t>
            </a:r>
            <a:r>
              <a:rPr lang="en-US" sz="1600" i="1" u="sng" dirty="0"/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 </a:t>
            </a:r>
          </a:p>
          <a:p>
            <a:pPr marL="76200" indent="0">
              <a:buNone/>
            </a:pPr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 and comparison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3395647321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2 years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8A9-7ED8-4DF3-A44A-622A85FB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76" y="1308500"/>
            <a:ext cx="7355247" cy="3785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E75374-4651-4434-8CDA-99D3D5BDFED2}"/>
              </a:ext>
            </a:extLst>
          </p:cNvPr>
          <p:cNvSpPr/>
          <p:nvPr/>
        </p:nvSpPr>
        <p:spPr>
          <a:xfrm>
            <a:off x="4051393" y="1308500"/>
            <a:ext cx="762723" cy="5803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70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C21-0A03-471D-8648-D3EBE5B8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9" y="1283778"/>
            <a:ext cx="6871905" cy="37635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653E32-D45B-4A6C-A405-BB2852D087FA}"/>
              </a:ext>
            </a:extLst>
          </p:cNvPr>
          <p:cNvSpPr/>
          <p:nvPr/>
        </p:nvSpPr>
        <p:spPr>
          <a:xfrm>
            <a:off x="6527611" y="2062405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82ACF-8897-4C3F-BED6-BC1A702F8537}"/>
              </a:ext>
            </a:extLst>
          </p:cNvPr>
          <p:cNvSpPr/>
          <p:nvPr/>
        </p:nvSpPr>
        <p:spPr>
          <a:xfrm>
            <a:off x="6539852" y="257175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CF39F-BE9F-473C-8587-6F64FD49C242}"/>
              </a:ext>
            </a:extLst>
          </p:cNvPr>
          <p:cNvSpPr/>
          <p:nvPr/>
        </p:nvSpPr>
        <p:spPr>
          <a:xfrm>
            <a:off x="6539851" y="3101104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99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5314469" y="1021546"/>
            <a:ext cx="3113251" cy="32624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Revenue Assumptions</a:t>
            </a:r>
          </a:p>
          <a:p>
            <a:r>
              <a:rPr lang="en-SG" sz="1200" dirty="0"/>
              <a:t>Licensing fee @$3 per month or $36pa per strategy per client.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1</a:t>
            </a:r>
          </a:p>
          <a:p>
            <a:r>
              <a:rPr lang="en-SG" sz="1200" dirty="0"/>
              <a:t>Average of 3 strategies with 10 clients each.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2:</a:t>
            </a:r>
          </a:p>
          <a:p>
            <a:r>
              <a:rPr lang="en-SG" sz="1200" dirty="0"/>
              <a:t>Another 3 strategies added. Total of 6 strategies with an average of 20 clients each.</a:t>
            </a:r>
          </a:p>
          <a:p>
            <a:endParaRPr lang="en-SG" sz="1200" b="1" dirty="0"/>
          </a:p>
          <a:p>
            <a:r>
              <a:rPr lang="en-SG" sz="1200" b="1" dirty="0"/>
              <a:t>Yr3</a:t>
            </a:r>
          </a:p>
          <a:p>
            <a:r>
              <a:rPr lang="en-SG" sz="1200" dirty="0"/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097280" y="4358640"/>
            <a:ext cx="665226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Proprietary trading @20% on $50,000 = $10,000 per annum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/>
              <a:t>QuantConnect</a:t>
            </a:r>
            <a:r>
              <a:rPr lang="en-US" sz="1400" dirty="0"/>
              <a:t> is a platform for :</a:t>
            </a:r>
          </a:p>
          <a:p>
            <a:r>
              <a:rPr lang="en-US" sz="1400" dirty="0"/>
              <a:t>Algo-Trading;</a:t>
            </a:r>
          </a:p>
          <a:p>
            <a:r>
              <a:rPr lang="en-US" sz="1400" dirty="0"/>
              <a:t>Analytics/Research;</a:t>
            </a:r>
          </a:p>
          <a:p>
            <a:r>
              <a:rPr lang="en-US" sz="1400" dirty="0"/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aware what are stocks or shares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idle fund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/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/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expected to achieve an annualized return of </a:t>
            </a:r>
            <a:r>
              <a:rPr lang="en-US" sz="1600" i="1" u="sng" dirty="0"/>
              <a:t>3% to 10%, </a:t>
            </a:r>
            <a:r>
              <a:rPr lang="en-US" sz="1600" dirty="0"/>
              <a:t>with 18% expecting above </a:t>
            </a:r>
            <a:r>
              <a:rPr lang="en-US" sz="1600" i="1" u="sng" dirty="0"/>
              <a:t>10% to 20% </a:t>
            </a:r>
            <a:r>
              <a:rPr lang="en-US" sz="1600" dirty="0"/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Only about 35% knows about Algo-trading.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at least </a:t>
            </a:r>
            <a:r>
              <a:rPr lang="en-US" sz="1600" i="1" u="sng" dirty="0"/>
              <a:t>3% to 10%.</a:t>
            </a:r>
            <a:endParaRPr lang="en-US" sz="16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746</Words>
  <Application>Microsoft Office PowerPoint</Application>
  <PresentationFormat>On-screen Show (16:9)</PresentationFormat>
  <Paragraphs>147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Inter-Regular</vt:lpstr>
      <vt:lpstr>Calibri</vt:lpstr>
      <vt:lpstr>Arial</vt:lpstr>
      <vt:lpstr>Wingdings</vt:lpstr>
      <vt:lpstr>Inter</vt:lpstr>
      <vt:lpstr>Courier New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 and comparison</vt:lpstr>
      <vt:lpstr>Our solution</vt:lpstr>
      <vt:lpstr>Backtest results</vt:lpstr>
      <vt:lpstr>Short term trading strategy 2 years</vt:lpstr>
      <vt:lpstr>Trading strategy stats</vt:lpstr>
      <vt:lpstr>5. Financials</vt:lpstr>
      <vt:lpstr>Financials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Alexey</cp:lastModifiedBy>
  <cp:revision>63</cp:revision>
  <dcterms:modified xsi:type="dcterms:W3CDTF">2021-08-23T13:18:43Z</dcterms:modified>
</cp:coreProperties>
</file>